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3"/>
  </p:notesMasterIdLst>
  <p:sldIdLst>
    <p:sldId id="859" r:id="rId2"/>
    <p:sldId id="1009" r:id="rId3"/>
    <p:sldId id="1011" r:id="rId4"/>
    <p:sldId id="1013" r:id="rId5"/>
    <p:sldId id="1025" r:id="rId6"/>
    <p:sldId id="1026" r:id="rId7"/>
    <p:sldId id="1024" r:id="rId8"/>
    <p:sldId id="1015" r:id="rId9"/>
    <p:sldId id="1016" r:id="rId10"/>
    <p:sldId id="1017" r:id="rId11"/>
    <p:sldId id="1018" r:id="rId12"/>
    <p:sldId id="1014" r:id="rId13"/>
    <p:sldId id="1027" r:id="rId14"/>
    <p:sldId id="1028" r:id="rId15"/>
    <p:sldId id="1029" r:id="rId16"/>
    <p:sldId id="1019" r:id="rId17"/>
    <p:sldId id="1020" r:id="rId18"/>
    <p:sldId id="1021" r:id="rId19"/>
    <p:sldId id="1022" r:id="rId20"/>
    <p:sldId id="1031" r:id="rId21"/>
    <p:sldId id="1023" r:id="rId22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ECFB"/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51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2025/6/16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951190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训练五年级上册英语外研版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2025/6/16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0" y="1820431"/>
            <a:ext cx="1219200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60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Module  </a:t>
            </a:r>
            <a:r>
              <a:rPr lang="en-US" altLang="zh-CN" sz="6000" dirty="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10</a:t>
            </a:r>
            <a:endParaRPr lang="en-US" altLang="zh-CN" sz="6000" dirty="0">
              <a:solidFill>
                <a:srgbClr val="70AD47">
                  <a:lumMod val="75000"/>
                </a:srgbClr>
              </a:solidFill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000" dirty="0">
                <a:solidFill>
                  <a:prstClr val="black"/>
                </a:solidFill>
                <a:cs typeface="Times New Roman" panose="02020603050405020304" pitchFamily="18" charset="0"/>
              </a:rPr>
              <a:t>Unit 2</a:t>
            </a:r>
            <a:r>
              <a:rPr lang="zh-CN" altLang="en-US" sz="4000" dirty="0">
                <a:solidFill>
                  <a:prstClr val="black"/>
                </a:solidFill>
                <a:cs typeface="Times New Roman" panose="02020603050405020304" pitchFamily="18" charset="0"/>
              </a:rPr>
              <a:t>　</a:t>
            </a:r>
            <a:r>
              <a:rPr lang="en-US" altLang="zh-CN" sz="4000" dirty="0">
                <a:solidFill>
                  <a:prstClr val="black"/>
                </a:solidFill>
                <a:cs typeface="Times New Roman" panose="02020603050405020304" pitchFamily="18" charset="0"/>
              </a:rPr>
              <a:t>Don’t shout, please</a:t>
            </a:r>
            <a:r>
              <a:rPr lang="zh-CN" altLang="en-US" sz="4000" dirty="0">
                <a:solidFill>
                  <a:prstClr val="black"/>
                </a:solidFill>
                <a:cs typeface="Times New Roman" panose="02020603050405020304" pitchFamily="18" charset="0"/>
              </a:rPr>
              <a:t>！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303177"/>
          </a:xfrm>
        </p:spPr>
        <p:txBody>
          <a:bodyPr/>
          <a:lstStyle/>
          <a:p>
            <a:pPr algn="dist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四、请帮助下图中的小女孩选择正确的提示语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将序号填入相应的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圆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圈内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2276872"/>
            <a:ext cx="3849192" cy="2956566"/>
          </a:xfrm>
          <a:prstGeom prst="rect">
            <a:avLst/>
          </a:prstGeom>
        </p:spPr>
      </p:pic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16933841"/>
              </p:ext>
            </p:extLst>
          </p:nvPr>
        </p:nvGraphicFramePr>
        <p:xfrm>
          <a:off x="4496669" y="2059792"/>
          <a:ext cx="7503193" cy="3606778"/>
        </p:xfrm>
        <a:graphic>
          <a:graphicData uri="http://schemas.openxmlformats.org/drawingml/2006/table">
            <a:tbl>
              <a:tblPr firstRow="1" firstCol="1" bandRow="1"/>
              <a:tblGrid>
                <a:gridCol w="7503193">
                  <a:extLst>
                    <a:ext uri="{9D8B030D-6E8A-4147-A177-3AD203B41FA5}">
                      <a16:colId xmlns:a16="http://schemas.microsoft.com/office/drawing/2014/main" val="3231970939"/>
                    </a:ext>
                  </a:extLst>
                </a:gridCol>
              </a:tblGrid>
              <a:tr h="3606778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Don’t touch</a:t>
                      </a: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（</a:t>
                      </a: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触摸</a:t>
                      </a: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）</a:t>
                      </a: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 knife</a:t>
                      </a: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（</a:t>
                      </a: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刀</a:t>
                      </a: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）</a:t>
                      </a: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！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Be careful</a:t>
                      </a: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！ 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There’s water on the floor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Don’t go there</a:t>
                      </a: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！ 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There’s hot water and fire</a:t>
                      </a: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（</a:t>
                      </a: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火</a:t>
                      </a: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）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It’s dangerous</a:t>
                      </a: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！ 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Don’t climb up the edge</a:t>
                      </a: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（</a:t>
                      </a: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边缘</a:t>
                      </a: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）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of the window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Don’t eat the cat food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407" marR="644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24704210"/>
                  </a:ext>
                </a:extLst>
              </a:tr>
            </a:tbl>
          </a:graphicData>
        </a:graphic>
      </p:graphicFrame>
      <p:sp>
        <p:nvSpPr>
          <p:cNvPr id="5" name="矩形 4"/>
          <p:cNvSpPr/>
          <p:nvPr/>
        </p:nvSpPr>
        <p:spPr>
          <a:xfrm>
            <a:off x="812744" y="4676666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E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1647962" y="2311376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C</a:t>
            </a: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3600804" y="2369132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D</a:t>
            </a:r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3600804" y="3244512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</a:t>
            </a:r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3159364" y="4483242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056096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16608"/>
            <a:ext cx="8182624" cy="46166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五、从方框中选择合适的句子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补全对话。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John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Sam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Fine, thank you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John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Sam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went to the zoo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John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en-US" altLang="zh-CN" u="sng" smtClean="0">
              <a:solidFill>
                <a:srgbClr val="000000"/>
              </a:solidFill>
              <a:uFill>
                <a:solidFill>
                  <a:srgbClr val="000000"/>
                </a:solidFill>
              </a:u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Sam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saw monkeys, bears, elephants and pandas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5663158" y="2143304"/>
            <a:ext cx="5688631" cy="2677656"/>
          </a:xfrm>
          <a:prstGeom prst="rect">
            <a:avLst/>
          </a:prstGeom>
          <a:ln w="1905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0">
                <a:solidFill>
                  <a:srgbClr val="000000"/>
                </a:solidFill>
                <a:cs typeface="Times New Roman" panose="02020603050405020304" pitchFamily="18" charset="0"/>
              </a:rPr>
              <a:t>A</a:t>
            </a:r>
            <a:r>
              <a:rPr lang="en-US" altLang="zh-CN" b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0">
                <a:solidFill>
                  <a:srgbClr val="000000"/>
                </a:solidFill>
                <a:cs typeface="Times New Roman" panose="02020603050405020304" pitchFamily="18" charset="0"/>
              </a:rPr>
              <a:t> Where did you go last weekend?</a:t>
            </a:r>
            <a:endParaRPr lang="zh-CN" altLang="zh-CN" sz="1050" b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0">
                <a:solidFill>
                  <a:srgbClr val="000000"/>
                </a:solidFill>
                <a:cs typeface="Times New Roman" panose="02020603050405020304" pitchFamily="18" charset="0"/>
              </a:rPr>
              <a:t>B</a:t>
            </a:r>
            <a:r>
              <a:rPr lang="en-US" altLang="zh-CN" b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0">
                <a:solidFill>
                  <a:srgbClr val="000000"/>
                </a:solidFill>
                <a:cs typeface="Times New Roman" panose="02020603050405020304" pitchFamily="18" charset="0"/>
              </a:rPr>
              <a:t> How are you, Sam?</a:t>
            </a:r>
            <a:endParaRPr lang="zh-CN" altLang="zh-CN" sz="1050" b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0">
                <a:solidFill>
                  <a:srgbClr val="000000"/>
                </a:solidFill>
                <a:cs typeface="Times New Roman" panose="02020603050405020304" pitchFamily="18" charset="0"/>
              </a:rPr>
              <a:t>C</a:t>
            </a:r>
            <a:r>
              <a:rPr lang="en-US" altLang="zh-CN" b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0">
                <a:solidFill>
                  <a:srgbClr val="000000"/>
                </a:solidFill>
                <a:cs typeface="Times New Roman" panose="02020603050405020304" pitchFamily="18" charset="0"/>
              </a:rPr>
              <a:t> What did you do?</a:t>
            </a:r>
            <a:endParaRPr lang="zh-CN" altLang="zh-CN" sz="1050" b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0">
                <a:solidFill>
                  <a:srgbClr val="000000"/>
                </a:solidFill>
                <a:cs typeface="Times New Roman" panose="02020603050405020304" pitchFamily="18" charset="0"/>
              </a:rPr>
              <a:t>D</a:t>
            </a:r>
            <a:r>
              <a:rPr lang="en-US" altLang="zh-CN" b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0">
                <a:solidFill>
                  <a:srgbClr val="000000"/>
                </a:solidFill>
                <a:cs typeface="Times New Roman" panose="02020603050405020304" pitchFamily="18" charset="0"/>
              </a:rPr>
              <a:t> What did you see? </a:t>
            </a:r>
            <a:endParaRPr lang="zh-CN" altLang="zh-CN" sz="105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2238896" y="1881694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2200132" y="3137947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</a:t>
            </a: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2228477" y="4435601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D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875210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38958"/>
            <a:ext cx="11485848" cy="3242170"/>
          </a:xfrm>
        </p:spPr>
        <p:txBody>
          <a:bodyPr/>
          <a:lstStyle/>
          <a:p>
            <a:pPr lvl="0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John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That’s cool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______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Sam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wanted to climb the tree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 </a:t>
            </a:r>
          </a:p>
          <a:p>
            <a:pPr lvl="0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father told me, “Don’t climb it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It’s 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dangerous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.”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John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That’s right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4222998" y="1338958"/>
            <a:ext cx="444352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cs typeface="Times New Roman" panose="02020603050405020304" pitchFamily="18" charset="0"/>
              </a:rPr>
              <a:t>C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6152540" y="1797726"/>
            <a:ext cx="5662344" cy="2677656"/>
          </a:xfrm>
          <a:prstGeom prst="rect">
            <a:avLst/>
          </a:prstGeom>
          <a:ln w="1905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A</a:t>
            </a:r>
            <a:r>
              <a:rPr lang="en-US" altLang="zh-CN" b="0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 Where did you go last weekend?</a:t>
            </a:r>
            <a:endParaRPr lang="zh-CN" altLang="zh-CN" sz="1050" b="0" dirty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B</a:t>
            </a:r>
            <a:r>
              <a:rPr lang="en-US" altLang="zh-CN" b="0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 How are you, Sam?</a:t>
            </a:r>
            <a:endParaRPr lang="zh-CN" altLang="zh-CN" sz="1050" b="0" dirty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C</a:t>
            </a:r>
            <a:r>
              <a:rPr lang="en-US" altLang="zh-CN" b="0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 What did you do?</a:t>
            </a:r>
            <a:endParaRPr lang="zh-CN" altLang="zh-CN" sz="1050" b="0" dirty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D</a:t>
            </a:r>
            <a:r>
              <a:rPr lang="en-US" altLang="zh-CN" b="0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 What did you see? </a:t>
            </a:r>
            <a:endParaRPr lang="zh-CN" altLang="zh-CN" sz="1050" b="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270437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3632" y="1274883"/>
            <a:ext cx="11484034" cy="3918105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58882"/>
            <a:ext cx="11485848" cy="3970318"/>
          </a:xfrm>
          <a:noFill/>
          <a:ln>
            <a:noFill/>
          </a:ln>
        </p:spPr>
        <p:txBody>
          <a:bodyPr/>
          <a:lstStyle/>
          <a:p>
            <a:pPr algn="ctr"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where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引导的特殊疑问句及其答语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询问某人或某物的位置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Where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动词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主语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主语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动词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地点状语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例如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Where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Tina?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蒂娜在哪里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bedroom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她在卧室里面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7483" y="1249829"/>
            <a:ext cx="1837283" cy="5489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7553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3632" y="969985"/>
            <a:ext cx="11484034" cy="4556300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972592"/>
            <a:ext cx="11485848" cy="4616648"/>
          </a:xfrm>
          <a:noFill/>
          <a:ln>
            <a:noFill/>
          </a:ln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询问某人去过哪里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Where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did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主语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其他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主语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went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具体地点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例如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Where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last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summer?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你去年夏天去哪里了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went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Sanya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parents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我和我的父母去三亚了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2939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3632" y="888924"/>
            <a:ext cx="11484034" cy="4484292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836712"/>
            <a:ext cx="11485848" cy="4616648"/>
          </a:xfrm>
          <a:noFill/>
          <a:ln>
            <a:noFill/>
          </a:ln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询问在哪里找到某人或某物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Where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did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主语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find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某人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某物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主语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found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某人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某物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地点状语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例如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Where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find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Sam?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你在哪里找到了萨姆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found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him/Sam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kitchen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我在厨房找到了他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萨姆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15399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772748"/>
            <a:ext cx="11485848" cy="388850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六、阅读短文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完成表格。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1200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we play a game with our classmates or friends, we usually need to make some rules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think it’s very important to have rules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There are lots of rules in my school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have to get to school on time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have to wear the school uniform on Mondays and Thursdays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can’t run in the hallways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走廊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can’t fight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think it’s very good to have rules at school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5自主探究提优-通.EPS" descr="id:2147493294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60854" y="1052668"/>
            <a:ext cx="9615805" cy="796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5187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3388623"/>
              </p:ext>
            </p:extLst>
          </p:nvPr>
        </p:nvGraphicFramePr>
        <p:xfrm>
          <a:off x="334566" y="839894"/>
          <a:ext cx="11521280" cy="2575560"/>
        </p:xfrm>
        <a:graphic>
          <a:graphicData uri="http://schemas.openxmlformats.org/drawingml/2006/table">
            <a:tbl>
              <a:tblPr firstRow="1" firstCol="1" bandRow="1"/>
              <a:tblGrid>
                <a:gridCol w="2376264">
                  <a:extLst>
                    <a:ext uri="{9D8B030D-6E8A-4147-A177-3AD203B41FA5}">
                      <a16:colId xmlns:a16="http://schemas.microsoft.com/office/drawing/2014/main" val="4033927482"/>
                    </a:ext>
                  </a:extLst>
                </a:gridCol>
                <a:gridCol w="9145016">
                  <a:extLst>
                    <a:ext uri="{9D8B030D-6E8A-4147-A177-3AD203B41FA5}">
                      <a16:colId xmlns:a16="http://schemas.microsoft.com/office/drawing/2014/main" val="4015131944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Rules are</a:t>
                      </a:r>
                      <a:endParaRPr lang="zh-CN" sz="2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600" b="1">
                          <a:solidFill>
                            <a:srgbClr val="00AEE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US" sz="2600">
                          <a:solidFill>
                            <a:srgbClr val="00AEEF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_________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We have to </a:t>
                      </a:r>
                      <a:r>
                        <a:rPr lang="en-US" sz="2600" b="1" dirty="0">
                          <a:solidFill>
                            <a:srgbClr val="00AEE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600" dirty="0" smtClean="0">
                          <a:solidFill>
                            <a:srgbClr val="00AEEF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6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____________ 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on time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6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We have to </a:t>
                      </a:r>
                      <a:r>
                        <a:rPr lang="en-US" sz="2600" b="1" dirty="0">
                          <a:solidFill>
                            <a:srgbClr val="00AEE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US" sz="2600" dirty="0" smtClean="0">
                          <a:solidFill>
                            <a:srgbClr val="00AEEF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6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_________________________ 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on Mondays and Thursdays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6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Don’t </a:t>
                      </a:r>
                      <a:r>
                        <a:rPr lang="en-US" sz="2600" b="1" dirty="0">
                          <a:solidFill>
                            <a:srgbClr val="00AEE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</a:t>
                      </a:r>
                      <a:r>
                        <a:rPr lang="en-US" sz="2600" dirty="0" smtClean="0">
                          <a:solidFill>
                            <a:srgbClr val="00AEEF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6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______ 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in the hallways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6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Don’t </a:t>
                      </a:r>
                      <a:r>
                        <a:rPr lang="en-US" sz="2600" b="1" dirty="0">
                          <a:solidFill>
                            <a:srgbClr val="00AEE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</a:t>
                      </a:r>
                      <a:r>
                        <a:rPr lang="en-US" sz="2600" dirty="0" smtClean="0">
                          <a:solidFill>
                            <a:srgbClr val="00AEEF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6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_______</a:t>
                      </a:r>
                      <a:r>
                        <a:rPr lang="en-US" sz="2600" dirty="0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6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79658907"/>
                  </a:ext>
                </a:extLst>
              </a:tr>
            </a:tbl>
          </a:graphicData>
        </a:graphic>
      </p:graphicFrame>
      <p:sp>
        <p:nvSpPr>
          <p:cNvPr id="2" name="矩形 1"/>
          <p:cNvSpPr/>
          <p:nvPr/>
        </p:nvSpPr>
        <p:spPr>
          <a:xfrm>
            <a:off x="829986" y="2034543"/>
            <a:ext cx="1628972" cy="6124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600"/>
              <a:t>important</a:t>
            </a:r>
            <a:endParaRPr lang="zh-CN" altLang="en-US" sz="2600"/>
          </a:p>
        </p:txBody>
      </p:sp>
      <p:sp>
        <p:nvSpPr>
          <p:cNvPr id="3" name="矩形 2"/>
          <p:cNvSpPr/>
          <p:nvPr/>
        </p:nvSpPr>
        <p:spPr>
          <a:xfrm>
            <a:off x="4683924" y="748510"/>
            <a:ext cx="1943161" cy="6124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600" dirty="0"/>
              <a:t>get to school</a:t>
            </a:r>
            <a:endParaRPr lang="zh-CN" altLang="en-US" sz="2600" dirty="0"/>
          </a:p>
        </p:txBody>
      </p:sp>
      <p:sp>
        <p:nvSpPr>
          <p:cNvPr id="5" name="矩形 4"/>
          <p:cNvSpPr/>
          <p:nvPr/>
        </p:nvSpPr>
        <p:spPr>
          <a:xfrm>
            <a:off x="5087094" y="1317646"/>
            <a:ext cx="3631507" cy="6124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600" dirty="0"/>
              <a:t>wear the school uniform</a:t>
            </a:r>
            <a:endParaRPr lang="zh-CN" altLang="en-US" sz="2600" dirty="0"/>
          </a:p>
        </p:txBody>
      </p:sp>
      <p:sp>
        <p:nvSpPr>
          <p:cNvPr id="6" name="矩形 5"/>
          <p:cNvSpPr/>
          <p:nvPr/>
        </p:nvSpPr>
        <p:spPr>
          <a:xfrm>
            <a:off x="4177733" y="2340243"/>
            <a:ext cx="704039" cy="6124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600"/>
              <a:t>run</a:t>
            </a:r>
            <a:endParaRPr lang="zh-CN" altLang="en-US" sz="2600"/>
          </a:p>
        </p:txBody>
      </p:sp>
      <p:sp>
        <p:nvSpPr>
          <p:cNvPr id="7" name="矩形 6"/>
          <p:cNvSpPr/>
          <p:nvPr/>
        </p:nvSpPr>
        <p:spPr>
          <a:xfrm>
            <a:off x="4141454" y="2809369"/>
            <a:ext cx="851515" cy="6124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600" dirty="0"/>
              <a:t>fight</a:t>
            </a:r>
            <a:endParaRPr lang="zh-CN" altLang="en-US" sz="2600" dirty="0"/>
          </a:p>
        </p:txBody>
      </p:sp>
      <p:sp>
        <p:nvSpPr>
          <p:cNvPr id="8" name="内容占位符 1"/>
          <p:cNvSpPr>
            <a:spLocks noGrp="1"/>
          </p:cNvSpPr>
          <p:nvPr>
            <p:ph idx="1"/>
          </p:nvPr>
        </p:nvSpPr>
        <p:spPr>
          <a:xfrm>
            <a:off x="360854" y="3429000"/>
            <a:ext cx="11485848" cy="576248"/>
          </a:xfrm>
        </p:spPr>
        <p:txBody>
          <a:bodyPr/>
          <a:lstStyle/>
          <a:p>
            <a:pPr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6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由</a:t>
            </a:r>
            <a:r>
              <a:rPr lang="zh-CN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短文第二句可知，规则是很重要的。故答案为</a:t>
            </a:r>
            <a:r>
              <a:rPr lang="en-US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important</a:t>
            </a:r>
            <a:r>
              <a:rPr lang="zh-CN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6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360854" y="3960215"/>
            <a:ext cx="11485848" cy="6124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  <a:spcAft>
                <a:spcPts val="0"/>
              </a:spcAft>
            </a:pPr>
            <a:r>
              <a:rPr lang="en-US" altLang="zh-CN" sz="2600" smtClean="0">
                <a:cs typeface="Times New Roman" panose="02020603050405020304" pitchFamily="18" charset="0"/>
              </a:rPr>
              <a:t>2</a:t>
            </a:r>
            <a:r>
              <a:rPr lang="en-US" altLang="zh-CN" sz="2600" smtClean="0"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600" smtClean="0">
                <a:cs typeface="Times New Roman" panose="02020603050405020304" pitchFamily="18" charset="0"/>
              </a:rPr>
              <a:t>由</a:t>
            </a:r>
            <a:r>
              <a:rPr lang="zh-CN" altLang="zh-CN" sz="2600">
                <a:cs typeface="Times New Roman" panose="02020603050405020304" pitchFamily="18" charset="0"/>
              </a:rPr>
              <a:t>短文第四句可知，</a:t>
            </a:r>
            <a:r>
              <a:rPr lang="en-US" altLang="zh-CN" sz="2600">
                <a:latin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600">
                <a:cs typeface="Times New Roman" panose="02020603050405020304" pitchFamily="18" charset="0"/>
              </a:rPr>
              <a:t>我们</a:t>
            </a:r>
            <a:r>
              <a:rPr lang="en-US" altLang="zh-CN" sz="2600">
                <a:latin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600">
                <a:cs typeface="Times New Roman" panose="02020603050405020304" pitchFamily="18" charset="0"/>
              </a:rPr>
              <a:t>要按时上学。故答案为</a:t>
            </a:r>
            <a:r>
              <a:rPr lang="en-US" altLang="zh-CN" sz="2600">
                <a:cs typeface="Times New Roman" panose="02020603050405020304" pitchFamily="18" charset="0"/>
              </a:rPr>
              <a:t>get to school</a:t>
            </a:r>
            <a:r>
              <a:rPr lang="zh-CN" altLang="zh-CN" sz="2600">
                <a:cs typeface="Times New Roman" panose="02020603050405020304" pitchFamily="18" charset="0"/>
              </a:rPr>
              <a:t>。</a:t>
            </a:r>
            <a:endParaRPr lang="zh-CN" altLang="zh-CN" sz="260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360854" y="4485559"/>
            <a:ext cx="11485848" cy="11326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  <a:spcAft>
                <a:spcPts val="0"/>
              </a:spcAft>
            </a:pPr>
            <a:r>
              <a:rPr lang="en-US" altLang="zh-CN" sz="2600" smtClean="0">
                <a:cs typeface="Times New Roman" panose="02020603050405020304" pitchFamily="18" charset="0"/>
              </a:rPr>
              <a:t>3</a:t>
            </a:r>
            <a:r>
              <a:rPr lang="en-US" altLang="zh-CN" sz="2600" smtClean="0"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600" smtClean="0">
                <a:cs typeface="Times New Roman" panose="02020603050405020304" pitchFamily="18" charset="0"/>
              </a:rPr>
              <a:t>由</a:t>
            </a:r>
            <a:r>
              <a:rPr lang="zh-CN" altLang="zh-CN" sz="2600">
                <a:cs typeface="Times New Roman" panose="02020603050405020304" pitchFamily="18" charset="0"/>
              </a:rPr>
              <a:t>短文第五句可知，</a:t>
            </a:r>
            <a:r>
              <a:rPr lang="en-US" altLang="zh-CN" sz="2600">
                <a:latin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600">
                <a:cs typeface="Times New Roman" panose="02020603050405020304" pitchFamily="18" charset="0"/>
              </a:rPr>
              <a:t>我们</a:t>
            </a:r>
            <a:r>
              <a:rPr lang="en-US" altLang="zh-CN" sz="2600">
                <a:latin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600">
                <a:cs typeface="Times New Roman" panose="02020603050405020304" pitchFamily="18" charset="0"/>
              </a:rPr>
              <a:t>在星期一和星期四需要穿校服。故答案为</a:t>
            </a:r>
            <a:r>
              <a:rPr lang="en-US" altLang="zh-CN" sz="2600">
                <a:cs typeface="Times New Roman" panose="02020603050405020304" pitchFamily="18" charset="0"/>
              </a:rPr>
              <a:t>wear the school uniform</a:t>
            </a:r>
            <a:r>
              <a:rPr lang="zh-CN" altLang="zh-CN" sz="2600">
                <a:cs typeface="Times New Roman" panose="02020603050405020304" pitchFamily="18" charset="0"/>
              </a:rPr>
              <a:t>。</a:t>
            </a:r>
            <a:endParaRPr lang="zh-CN" altLang="zh-CN" sz="260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360854" y="5462715"/>
            <a:ext cx="11485848" cy="6124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  <a:spcAft>
                <a:spcPts val="0"/>
              </a:spcAft>
            </a:pPr>
            <a:r>
              <a:rPr lang="en-US" altLang="zh-CN" sz="2600" smtClean="0">
                <a:cs typeface="Times New Roman" panose="02020603050405020304" pitchFamily="18" charset="0"/>
              </a:rPr>
              <a:t>4</a:t>
            </a:r>
            <a:r>
              <a:rPr lang="en-US" altLang="zh-CN" sz="2600" smtClean="0"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600" smtClean="0">
                <a:cs typeface="Times New Roman" panose="02020603050405020304" pitchFamily="18" charset="0"/>
              </a:rPr>
              <a:t>由</a:t>
            </a:r>
            <a:r>
              <a:rPr lang="zh-CN" altLang="zh-CN" sz="2600">
                <a:cs typeface="Times New Roman" panose="02020603050405020304" pitchFamily="18" charset="0"/>
              </a:rPr>
              <a:t>短文倒数第三句可知，不允许在走廊内跑。故答案为</a:t>
            </a:r>
            <a:r>
              <a:rPr lang="en-US" altLang="zh-CN" sz="2600">
                <a:cs typeface="Times New Roman" panose="02020603050405020304" pitchFamily="18" charset="0"/>
              </a:rPr>
              <a:t>run</a:t>
            </a:r>
            <a:r>
              <a:rPr lang="zh-CN" altLang="zh-CN" sz="2600">
                <a:cs typeface="Times New Roman" panose="02020603050405020304" pitchFamily="18" charset="0"/>
              </a:rPr>
              <a:t>。</a:t>
            </a:r>
            <a:endParaRPr lang="zh-CN" altLang="zh-CN" sz="260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360854" y="5940028"/>
            <a:ext cx="11485848" cy="6124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  <a:spcAft>
                <a:spcPts val="0"/>
              </a:spcAft>
            </a:pPr>
            <a:r>
              <a:rPr lang="en-US" altLang="zh-CN" sz="2600" spc="-100" smtClean="0">
                <a:cs typeface="Times New Roman" panose="02020603050405020304" pitchFamily="18" charset="0"/>
              </a:rPr>
              <a:t>5</a:t>
            </a:r>
            <a:r>
              <a:rPr lang="en-US" altLang="zh-CN" sz="2600" spc="-100" smtClean="0"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600" spc="-100" smtClean="0">
                <a:cs typeface="Times New Roman" panose="02020603050405020304" pitchFamily="18" charset="0"/>
              </a:rPr>
              <a:t>由</a:t>
            </a:r>
            <a:r>
              <a:rPr lang="zh-CN" altLang="zh-CN" sz="2600" spc="-100">
                <a:cs typeface="Times New Roman" panose="02020603050405020304" pitchFamily="18" charset="0"/>
              </a:rPr>
              <a:t>短文倒数第二句可知，</a:t>
            </a:r>
            <a:r>
              <a:rPr lang="en-US" altLang="zh-CN" sz="2600" spc="-100">
                <a:latin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600" spc="-100">
                <a:cs typeface="Times New Roman" panose="02020603050405020304" pitchFamily="18" charset="0"/>
              </a:rPr>
              <a:t>我们</a:t>
            </a:r>
            <a:r>
              <a:rPr lang="en-US" altLang="zh-CN" sz="2600" spc="-100">
                <a:latin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600" spc="-100">
                <a:cs typeface="Times New Roman" panose="02020603050405020304" pitchFamily="18" charset="0"/>
              </a:rPr>
              <a:t>不能在学校里打架。故答案为</a:t>
            </a:r>
            <a:r>
              <a:rPr lang="en-US" altLang="zh-CN" sz="2600" spc="-100">
                <a:cs typeface="Times New Roman" panose="02020603050405020304" pitchFamily="18" charset="0"/>
              </a:rPr>
              <a:t>fight</a:t>
            </a:r>
            <a:r>
              <a:rPr lang="zh-CN" altLang="zh-CN" sz="2600" spc="-100">
                <a:cs typeface="Times New Roman" panose="02020603050405020304" pitchFamily="18" charset="0"/>
              </a:rPr>
              <a:t>。</a:t>
            </a:r>
            <a:endParaRPr lang="zh-CN" altLang="zh-CN" sz="2600" spc="-10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356452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5" grpId="0"/>
      <p:bldP spid="6" grpId="0"/>
      <p:bldP spid="7" grpId="0"/>
      <p:bldP spid="8" grpId="0" build="p"/>
      <p:bldP spid="9" grpId="0"/>
      <p:bldP spid="10" grpId="0"/>
      <p:bldP spid="11" grpId="0"/>
      <p:bldP spid="1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646566"/>
            <a:ext cx="11485848" cy="73866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七</a:t>
            </a:r>
            <a:r>
              <a:rPr lang="zh-CN" altLang="zh-CN" smtClean="0">
                <a:solidFill>
                  <a:srgbClr val="000000"/>
                </a:solidFill>
                <a:ea typeface="黑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smtClean="0">
                <a:solidFill>
                  <a:srgbClr val="000000"/>
                </a:solidFill>
                <a:ea typeface="黑体" panose="02010609060101010101" pitchFamily="49" charset="-122"/>
                <a:cs typeface="Times New Roman" panose="02020603050405020304" pitchFamily="18" charset="0"/>
              </a:rPr>
              <a:t>                     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阅读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下表中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David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家里的规则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完成下列各题。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2638" y="798645"/>
            <a:ext cx="1872208" cy="434506"/>
          </a:xfrm>
          <a:prstGeom prst="rect">
            <a:avLst/>
          </a:prstGeom>
        </p:spPr>
      </p:pic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10917119"/>
              </p:ext>
            </p:extLst>
          </p:nvPr>
        </p:nvGraphicFramePr>
        <p:xfrm>
          <a:off x="360855" y="1330475"/>
          <a:ext cx="11422983" cy="4779264"/>
        </p:xfrm>
        <a:graphic>
          <a:graphicData uri="http://schemas.openxmlformats.org/drawingml/2006/table">
            <a:tbl>
              <a:tblPr firstRow="1" firstCol="1" bandRow="1"/>
              <a:tblGrid>
                <a:gridCol w="2854031">
                  <a:extLst>
                    <a:ext uri="{9D8B030D-6E8A-4147-A177-3AD203B41FA5}">
                      <a16:colId xmlns:a16="http://schemas.microsoft.com/office/drawing/2014/main" val="1986511467"/>
                    </a:ext>
                  </a:extLst>
                </a:gridCol>
                <a:gridCol w="2016224">
                  <a:extLst>
                    <a:ext uri="{9D8B030D-6E8A-4147-A177-3AD203B41FA5}">
                      <a16:colId xmlns:a16="http://schemas.microsoft.com/office/drawing/2014/main" val="1126004077"/>
                    </a:ext>
                  </a:extLst>
                </a:gridCol>
                <a:gridCol w="3384376">
                  <a:extLst>
                    <a:ext uri="{9D8B030D-6E8A-4147-A177-3AD203B41FA5}">
                      <a16:colId xmlns:a16="http://schemas.microsoft.com/office/drawing/2014/main" val="1737599360"/>
                    </a:ext>
                  </a:extLst>
                </a:gridCol>
                <a:gridCol w="3168352">
                  <a:extLst>
                    <a:ext uri="{9D8B030D-6E8A-4147-A177-3AD203B41FA5}">
                      <a16:colId xmlns:a16="http://schemas.microsoft.com/office/drawing/2014/main" val="2059368591"/>
                    </a:ext>
                  </a:extLst>
                </a:gridCol>
              </a:tblGrid>
              <a:tr h="177385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4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Rules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4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Can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’</a:t>
                      </a: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（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✕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）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4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Have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to/Must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（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√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）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4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When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61692675"/>
                  </a:ext>
                </a:extLst>
              </a:tr>
              <a:tr h="11289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4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go out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4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✕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4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4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on school nights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1543714"/>
                  </a:ext>
                </a:extLst>
              </a:tr>
              <a:tr h="11289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4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do homework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4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4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√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4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after school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35963353"/>
                  </a:ext>
                </a:extLst>
              </a:tr>
              <a:tr h="11289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4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practice the piano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4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4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√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4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before dinner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99276316"/>
                  </a:ext>
                </a:extLst>
              </a:tr>
              <a:tr h="11289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4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watch TV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4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✕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4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4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in the evening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291584"/>
                  </a:ext>
                </a:extLst>
              </a:tr>
              <a:tr h="225779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4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help Mum make breakfast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4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4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√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4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every morning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92040533"/>
                  </a:ext>
                </a:extLst>
              </a:tr>
              <a:tr h="11289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4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clean his room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4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4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√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4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every Saturday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9690251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84269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80282"/>
            <a:ext cx="11485848" cy="332398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根据表格内容，判断下列句子正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误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David can’t go out on school days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David has to do his homework after school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82638" y="1890954"/>
            <a:ext cx="40427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F</a:t>
            </a:r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360854" y="2386384"/>
            <a:ext cx="1148584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>
                <a:cs typeface="Times New Roman" panose="02020603050405020304" pitchFamily="18" charset="0"/>
              </a:rPr>
              <a:t>浏览表格第二行可知，</a:t>
            </a:r>
            <a:r>
              <a:rPr lang="en-US" altLang="zh-CN">
                <a:cs typeface="Times New Roman" panose="02020603050405020304" pitchFamily="18" charset="0"/>
              </a:rPr>
              <a:t>David</a:t>
            </a:r>
            <a:r>
              <a:rPr lang="zh-CN" altLang="zh-CN">
                <a:cs typeface="Times New Roman" panose="02020603050405020304" pitchFamily="18" charset="0"/>
              </a:rPr>
              <a:t>是晚上不能外出，而不是整天都不能外出。故本题错误。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45476" y="3750105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T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360854" y="4274512"/>
            <a:ext cx="11485848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>
                <a:cs typeface="Times New Roman" panose="02020603050405020304" pitchFamily="18" charset="0"/>
              </a:rPr>
              <a:t>浏览表格第三行可知，</a:t>
            </a:r>
            <a:r>
              <a:rPr lang="en-US" altLang="zh-CN">
                <a:cs typeface="Times New Roman" panose="02020603050405020304" pitchFamily="18" charset="0"/>
              </a:rPr>
              <a:t>David</a:t>
            </a:r>
            <a:r>
              <a:rPr lang="zh-CN" altLang="zh-CN">
                <a:cs typeface="Times New Roman" panose="02020603050405020304" pitchFamily="18" charset="0"/>
              </a:rPr>
              <a:t>放学后要做作业。故本题正确。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478655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646052"/>
            <a:ext cx="11485848" cy="283923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一、听录音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根据所听内容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给下列图片排序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endParaRPr lang="en-US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endParaRPr lang="en-US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endParaRPr lang="en-US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endParaRPr lang="en-US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endParaRPr lang="en-US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endParaRPr lang="en-US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5课内基础提优-通.EPS" descr="id:214749321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60854" y="950013"/>
            <a:ext cx="10756265" cy="796925"/>
          </a:xfrm>
          <a:prstGeom prst="rect">
            <a:avLst/>
          </a:prstGeom>
        </p:spPr>
      </p:pic>
      <p:pic>
        <p:nvPicPr>
          <p:cNvPr id="4" name="q76a.jpg" descr="id:2147498054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47510" y="2319515"/>
            <a:ext cx="1557790" cy="1344258"/>
          </a:xfrm>
          <a:prstGeom prst="rect">
            <a:avLst/>
          </a:prstGeom>
        </p:spPr>
      </p:pic>
      <p:pic>
        <p:nvPicPr>
          <p:cNvPr id="5" name="q76b.jpg" descr="id:2147498061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3134428" y="2307012"/>
            <a:ext cx="1349720" cy="1344258"/>
          </a:xfrm>
          <a:prstGeom prst="rect">
            <a:avLst/>
          </a:prstGeom>
        </p:spPr>
      </p:pic>
      <p:pic>
        <p:nvPicPr>
          <p:cNvPr id="6" name="q76c.jpg" descr="id:2147498068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5630037" y="2371974"/>
            <a:ext cx="1344258" cy="1344258"/>
          </a:xfrm>
          <a:prstGeom prst="rect">
            <a:avLst/>
          </a:prstGeom>
        </p:spPr>
      </p:pic>
      <p:pic>
        <p:nvPicPr>
          <p:cNvPr id="7" name="q76d.jpg" descr="id:2147498075;FounderCES"/>
          <p:cNvPicPr/>
          <p:nvPr/>
        </p:nvPicPr>
        <p:blipFill>
          <a:blip r:embed="rId6"/>
          <a:stretch>
            <a:fillRect/>
          </a:stretch>
        </p:blipFill>
        <p:spPr>
          <a:xfrm>
            <a:off x="8015209" y="2393176"/>
            <a:ext cx="1290130" cy="1344258"/>
          </a:xfrm>
          <a:prstGeom prst="rect">
            <a:avLst/>
          </a:prstGeom>
        </p:spPr>
      </p:pic>
      <p:pic>
        <p:nvPicPr>
          <p:cNvPr id="8" name="q76e.jpg" descr="id:2147498082;FounderCES"/>
          <p:cNvPicPr/>
          <p:nvPr/>
        </p:nvPicPr>
        <p:blipFill>
          <a:blip r:embed="rId7"/>
          <a:stretch>
            <a:fillRect/>
          </a:stretch>
        </p:blipFill>
        <p:spPr>
          <a:xfrm>
            <a:off x="10199662" y="2307012"/>
            <a:ext cx="1090503" cy="1344258"/>
          </a:xfrm>
          <a:prstGeom prst="rect">
            <a:avLst/>
          </a:prstGeom>
        </p:spPr>
      </p:pic>
      <p:sp>
        <p:nvSpPr>
          <p:cNvPr id="9" name="矩形 8"/>
          <p:cNvSpPr/>
          <p:nvPr/>
        </p:nvSpPr>
        <p:spPr>
          <a:xfrm>
            <a:off x="360854" y="4327588"/>
            <a:ext cx="2628992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solidFill>
                  <a:srgbClr val="ED028C"/>
                </a:solidFill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ED028C"/>
                </a:solidFill>
                <a:cs typeface="Times New Roman" panose="02020603050405020304" pitchFamily="18" charset="0"/>
              </a:rPr>
              <a:t>Don’t argue</a:t>
            </a:r>
            <a:r>
              <a:rPr lang="en-US" altLang="zh-CN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365010" y="4941168"/>
            <a:ext cx="4360489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solidFill>
                  <a:srgbClr val="ED028C"/>
                </a:solidFill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ED028C"/>
                </a:solidFill>
                <a:cs typeface="Times New Roman" panose="02020603050405020304" pitchFamily="18" charset="0"/>
              </a:rPr>
              <a:t>Don’t walk on the grass</a:t>
            </a:r>
            <a:r>
              <a:rPr lang="en-US" altLang="zh-CN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348411" y="5551737"/>
            <a:ext cx="3802579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solidFill>
                  <a:srgbClr val="ED028C"/>
                </a:solidFill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ED028C"/>
                </a:solidFill>
                <a:cs typeface="Times New Roman" panose="02020603050405020304" pitchFamily="18" charset="0"/>
              </a:rPr>
              <a:t>Don’t climb the tree</a:t>
            </a:r>
            <a:r>
              <a:rPr lang="en-US" altLang="zh-CN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4871070" y="4327588"/>
            <a:ext cx="5431487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solidFill>
                  <a:srgbClr val="ED028C"/>
                </a:solidFill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ED028C"/>
                </a:solidFill>
                <a:cs typeface="Times New Roman" panose="02020603050405020304" pitchFamily="18" charset="0"/>
              </a:rPr>
              <a:t>You can finish your homework</a:t>
            </a:r>
            <a:r>
              <a:rPr lang="en-US" altLang="zh-CN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4871070" y="4941168"/>
            <a:ext cx="5405069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solidFill>
                  <a:srgbClr val="ED028C"/>
                </a:solidFill>
                <a:cs typeface="Times New Roman" panose="02020603050405020304" pitchFamily="18" charset="0"/>
              </a:rPr>
              <a:t>5</a:t>
            </a:r>
            <a:r>
              <a:rPr lang="en-US" altLang="zh-CN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ED028C"/>
                </a:solidFill>
                <a:cs typeface="Times New Roman" panose="02020603050405020304" pitchFamily="18" charset="0"/>
              </a:rPr>
              <a:t>You can take photos in the zoo</a:t>
            </a:r>
            <a:r>
              <a:rPr lang="en-US" altLang="zh-CN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988862" y="3858040"/>
            <a:ext cx="3642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3</a:t>
            </a:r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3566256" y="3845537"/>
            <a:ext cx="3642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2</a:t>
            </a:r>
            <a:endParaRPr lang="zh-CN" altLang="en-US"/>
          </a:p>
        </p:txBody>
      </p:sp>
      <p:sp>
        <p:nvSpPr>
          <p:cNvPr id="16" name="矩形 15"/>
          <p:cNvSpPr/>
          <p:nvPr/>
        </p:nvSpPr>
        <p:spPr>
          <a:xfrm>
            <a:off x="6077900" y="3841740"/>
            <a:ext cx="3642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1</a:t>
            </a:r>
            <a:endParaRPr lang="zh-CN" altLang="en-US"/>
          </a:p>
        </p:txBody>
      </p:sp>
      <p:sp>
        <p:nvSpPr>
          <p:cNvPr id="17" name="矩形 16"/>
          <p:cNvSpPr/>
          <p:nvPr/>
        </p:nvSpPr>
        <p:spPr>
          <a:xfrm>
            <a:off x="8478173" y="3882858"/>
            <a:ext cx="3642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4</a:t>
            </a:r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10616689" y="3849306"/>
            <a:ext cx="3642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5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870484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07932"/>
            <a:ext cx="11485848" cy="2595839"/>
          </a:xfrm>
        </p:spPr>
        <p:txBody>
          <a:bodyPr/>
          <a:lstStyle/>
          <a:p>
            <a:pPr lvl="0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David has to help his mum make breakfast every morning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lvl="0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lvl="0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David must clean his room every Sunday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45476" y="1450282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T</a:t>
            </a:r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360854" y="1967494"/>
            <a:ext cx="1148584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>
                <a:cs typeface="Times New Roman" panose="02020603050405020304" pitchFamily="18" charset="0"/>
              </a:rPr>
              <a:t>浏览表格倒数第二行可知，</a:t>
            </a:r>
            <a:r>
              <a:rPr lang="en-US" altLang="zh-CN">
                <a:cs typeface="Times New Roman" panose="02020603050405020304" pitchFamily="18" charset="0"/>
              </a:rPr>
              <a:t>David</a:t>
            </a:r>
            <a:r>
              <a:rPr lang="zh-CN" altLang="zh-CN">
                <a:cs typeface="Times New Roman" panose="02020603050405020304" pitchFamily="18" charset="0"/>
              </a:rPr>
              <a:t>每天早晨都要帮妈妈准备早饭。故本题正确。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84289" y="3338807"/>
            <a:ext cx="40427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F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360854" y="3844205"/>
            <a:ext cx="1148584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>
                <a:cs typeface="Times New Roman" panose="02020603050405020304" pitchFamily="18" charset="0"/>
              </a:rPr>
              <a:t>浏览表格最后一行可知，</a:t>
            </a:r>
            <a:r>
              <a:rPr lang="en-US" altLang="zh-CN">
                <a:cs typeface="Times New Roman" panose="02020603050405020304" pitchFamily="18" charset="0"/>
              </a:rPr>
              <a:t>David</a:t>
            </a:r>
            <a:r>
              <a:rPr lang="zh-CN" altLang="zh-CN">
                <a:cs typeface="Times New Roman" panose="02020603050405020304" pitchFamily="18" charset="0"/>
              </a:rPr>
              <a:t>每星期六打扫房间，而不是星期日。故本题错误。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379551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67765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 smtClean="0">
                <a:solidFill>
                  <a:srgbClr val="000000"/>
                </a:solidFill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二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实际情况，回答问题。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can’t you do at home? Do you like this rule? Why or why not?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______________________________________________________________________________________________________________________________</a:t>
            </a:r>
            <a:endParaRPr lang="zh-CN" altLang="zh-CN" sz="120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64645" y="930186"/>
            <a:ext cx="2439335" cy="429323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360854" y="1962962"/>
            <a:ext cx="11350976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cs typeface="Times New Roman" panose="02020603050405020304" pitchFamily="18" charset="0"/>
              </a:rPr>
              <a:t>I can’t watch TV on school nights</a:t>
            </a:r>
            <a:r>
              <a:rPr lang="en-US" altLang="zh-CN" dirty="0"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cs typeface="Times New Roman" panose="02020603050405020304" pitchFamily="18" charset="0"/>
              </a:rPr>
              <a:t> I don’t like this rule, because I want to get some useful information from TV </a:t>
            </a:r>
            <a:r>
              <a:rPr lang="en-US" altLang="zh-CN" dirty="0" err="1">
                <a:cs typeface="Times New Roman" panose="02020603050405020304" pitchFamily="18" charset="0"/>
              </a:rPr>
              <a:t>programmes</a:t>
            </a:r>
            <a:r>
              <a:rPr lang="en-US" altLang="zh-CN" dirty="0"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399462" y="2609293"/>
            <a:ext cx="2709396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dirty="0">
                <a:cs typeface="宋体" panose="02010600030101010101" pitchFamily="2" charset="-122"/>
              </a:rPr>
              <a:t>（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答案不唯一</a:t>
            </a:r>
            <a:r>
              <a:rPr lang="zh-CN" altLang="zh-CN" dirty="0">
                <a:cs typeface="宋体" panose="02010600030101010101" pitchFamily="2" charset="-122"/>
              </a:rPr>
              <a:t>）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145253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534831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二、判断下列句子中单词画线部分发音是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否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相同。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iss 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 father very 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uch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 　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found the ru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er in the toi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could fl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kites last 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arm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 is 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aiting for you?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Lanlan can si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ng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ng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lish so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ng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 well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Sam’s 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ew ball is i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box 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ow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56760" y="1513661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T</a:t>
            </a:r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947461" y="2132856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T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986274" y="2788122"/>
            <a:ext cx="40427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F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986274" y="3445293"/>
            <a:ext cx="40427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F</a:t>
            </a: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986274" y="4068911"/>
            <a:ext cx="40427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F</a:t>
            </a:r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949112" y="4757731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T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259168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871639"/>
            <a:ext cx="11485848" cy="267765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三、单项选择。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doctor said, 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 work so hard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.”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888490" hangingPunct="0">
              <a:spcAft>
                <a:spcPts val="0"/>
              </a:spcAft>
              <a:tabLst>
                <a:tab pos="4140835" algn="l"/>
                <a:tab pos="4770755" algn="l"/>
                <a:tab pos="6661150" algn="l"/>
                <a:tab pos="909129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Stop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Don’t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Can’t	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No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pic>
        <p:nvPicPr>
          <p:cNvPr id="3" name="25课外拓展提优-通.EPS" descr="id:2147493252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60854" y="1109894"/>
            <a:ext cx="7624445" cy="810260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982638" y="2655101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360854" y="3777020"/>
            <a:ext cx="11485848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>
                <a:cs typeface="Times New Roman" panose="02020603050405020304" pitchFamily="18" charset="0"/>
              </a:rPr>
              <a:t>祈使句的否定直接在句首加</a:t>
            </a:r>
            <a:r>
              <a:rPr lang="en-US" altLang="zh-CN">
                <a:cs typeface="Times New Roman" panose="02020603050405020304" pitchFamily="18" charset="0"/>
              </a:rPr>
              <a:t>don’t</a:t>
            </a:r>
            <a:r>
              <a:rPr lang="zh-CN" altLang="zh-CN">
                <a:cs typeface="Times New Roman" panose="02020603050405020304" pitchFamily="18" charset="0"/>
              </a:rPr>
              <a:t>。故选</a:t>
            </a:r>
            <a:r>
              <a:rPr lang="en-US" altLang="zh-CN">
                <a:cs typeface="Times New Roman" panose="02020603050405020304" pitchFamily="18" charset="0"/>
              </a:rPr>
              <a:t>B</a:t>
            </a:r>
            <a:r>
              <a:rPr lang="zh-CN" altLang="zh-CN"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57770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6574" y="991148"/>
            <a:ext cx="11484034" cy="4814116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987535"/>
            <a:ext cx="11485848" cy="4817729"/>
          </a:xfrm>
          <a:noFill/>
          <a:ln>
            <a:noFill/>
          </a:ln>
        </p:spPr>
        <p:txBody>
          <a:bodyPr/>
          <a:lstStyle/>
          <a:p>
            <a:pPr algn="ctr" hangingPunct="0">
              <a:spcAft>
                <a:spcPts val="0"/>
              </a:spcAft>
            </a:pPr>
            <a:r>
              <a:rPr lang="zh-CN" altLang="zh-CN" sz="2600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祈使句</a:t>
            </a:r>
            <a:endParaRPr lang="zh-CN" altLang="zh-CN" sz="26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3740" hangingPunct="0">
              <a:spcAft>
                <a:spcPts val="0"/>
              </a:spcAft>
            </a:pPr>
            <a:r>
              <a:rPr lang="zh-CN" altLang="zh-CN" sz="26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用于表达命令、请求、劝告、警告、禁止等的句子叫作祈使句。祈使句的主语通常是第二人称</a:t>
            </a:r>
            <a:r>
              <a:rPr lang="zh-CN" altLang="zh-CN" sz="26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6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所以一般省略主语。</a:t>
            </a:r>
            <a:endParaRPr lang="zh-CN" altLang="zh-CN" sz="26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sz="26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句型结构</a:t>
            </a:r>
            <a:r>
              <a:rPr lang="zh-CN" altLang="zh-CN" sz="26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endParaRPr lang="zh-CN" altLang="zh-CN" sz="26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z="26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6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6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肯定结构</a:t>
            </a:r>
            <a:r>
              <a:rPr lang="zh-CN" altLang="zh-CN" sz="26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endParaRPr lang="zh-CN" altLang="zh-CN" sz="26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sz="26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sz="26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sz="26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sz="26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</a:t>
            </a:r>
            <a:r>
              <a:rPr lang="zh-CN" altLang="zh-CN" sz="26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型</a:t>
            </a:r>
            <a:r>
              <a:rPr lang="zh-CN" altLang="zh-CN" sz="26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sz="26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动词原形</a:t>
            </a:r>
            <a:r>
              <a:rPr lang="zh-CN" altLang="zh-CN" sz="26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zh-CN" altLang="zh-CN" sz="26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其他</a:t>
            </a:r>
            <a:r>
              <a:rPr lang="en-US" altLang="zh-CN" sz="26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26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sz="26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sz="26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sz="26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sz="26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zh-CN" altLang="zh-CN" sz="26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型</a:t>
            </a:r>
            <a:r>
              <a:rPr lang="zh-CN" altLang="zh-CN" sz="26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6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zh-CN" altLang="zh-CN" sz="26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zh-CN" altLang="zh-CN" sz="26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表语</a:t>
            </a:r>
            <a:r>
              <a:rPr lang="zh-CN" altLang="zh-CN" sz="26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z="26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名词或形容词</a:t>
            </a:r>
            <a:r>
              <a:rPr lang="zh-CN" altLang="zh-CN" sz="26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sz="26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zh-CN" altLang="zh-CN" sz="26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其他</a:t>
            </a:r>
            <a:r>
              <a:rPr lang="en-US" altLang="zh-CN" sz="26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6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sz="26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sz="26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sz="26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sz="26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Let</a:t>
            </a:r>
            <a:r>
              <a:rPr lang="zh-CN" altLang="zh-CN" sz="26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型</a:t>
            </a:r>
            <a:r>
              <a:rPr lang="zh-CN" altLang="zh-CN" sz="26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6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Let</a:t>
            </a:r>
            <a:r>
              <a:rPr lang="zh-CN" altLang="zh-CN" sz="26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zh-CN" altLang="zh-CN" sz="26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宾语</a:t>
            </a:r>
            <a:r>
              <a:rPr lang="zh-CN" altLang="zh-CN" sz="26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zh-CN" altLang="zh-CN" sz="26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动词原形</a:t>
            </a:r>
            <a:r>
              <a:rPr lang="zh-CN" altLang="zh-CN" sz="26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zh-CN" altLang="zh-CN" sz="26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其他</a:t>
            </a:r>
            <a:r>
              <a:rPr lang="en-US" altLang="zh-CN" sz="2600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6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4775" y="960376"/>
            <a:ext cx="1717983" cy="5133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4294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3632" y="888924"/>
            <a:ext cx="11484034" cy="4674925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817729"/>
          </a:xfrm>
          <a:noFill/>
          <a:ln>
            <a:noFill/>
          </a:ln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sz="2600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6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6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否定结构</a:t>
            </a:r>
            <a:r>
              <a:rPr lang="zh-CN" altLang="zh-CN" sz="26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endParaRPr lang="zh-CN" altLang="zh-CN" sz="26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sz="26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sz="26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sz="26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sz="26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</a:t>
            </a:r>
            <a:r>
              <a:rPr lang="zh-CN" altLang="zh-CN" sz="26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型和</a:t>
            </a:r>
            <a:r>
              <a:rPr lang="en-US" altLang="zh-CN" sz="26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zh-CN" altLang="zh-CN" sz="26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型的否定形式是在句首加</a:t>
            </a:r>
            <a:r>
              <a:rPr lang="en-US" altLang="zh-CN" sz="26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Don</a:t>
            </a:r>
            <a:r>
              <a:rPr lang="en-US" altLang="zh-CN" sz="26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 sz="26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sz="26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26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sz="26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sz="26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sz="26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sz="26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Let</a:t>
            </a:r>
            <a:r>
              <a:rPr lang="zh-CN" altLang="zh-CN" sz="26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型的否定形式有两种</a:t>
            </a:r>
            <a:r>
              <a:rPr lang="zh-CN" altLang="zh-CN" sz="26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6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en-US" altLang="zh-CN" sz="26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Don</a:t>
            </a:r>
            <a:r>
              <a:rPr lang="en-US" altLang="zh-CN" sz="26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 sz="26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sz="26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let</a:t>
            </a:r>
            <a:r>
              <a:rPr lang="zh-CN" altLang="zh-CN" sz="26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zh-CN" altLang="zh-CN" sz="26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宾语</a:t>
            </a:r>
            <a:r>
              <a:rPr lang="zh-CN" altLang="zh-CN" sz="26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zh-CN" altLang="zh-CN" sz="26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动词原形</a:t>
            </a:r>
            <a:r>
              <a:rPr lang="zh-CN" altLang="zh-CN" sz="26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zh-CN" altLang="zh-CN" sz="26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其他</a:t>
            </a:r>
            <a:r>
              <a:rPr lang="en-US" altLang="zh-CN" sz="26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b="1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6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 sz="26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en-US" altLang="zh-CN" sz="26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Let</a:t>
            </a:r>
            <a:r>
              <a:rPr lang="zh-CN" altLang="zh-CN" sz="26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zh-CN" altLang="zh-CN" sz="26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宾语</a:t>
            </a:r>
            <a:r>
              <a:rPr lang="zh-CN" altLang="zh-CN" sz="26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en-US" altLang="zh-CN" sz="26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not</a:t>
            </a:r>
            <a:r>
              <a:rPr lang="en-US" altLang="zh-CN" sz="26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sz="26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zh-CN" altLang="zh-CN" sz="26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动词原形</a:t>
            </a:r>
            <a:r>
              <a:rPr lang="zh-CN" altLang="zh-CN" sz="26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zh-CN" altLang="zh-CN" sz="26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其他</a:t>
            </a:r>
            <a:r>
              <a:rPr lang="en-US" altLang="zh-CN" sz="26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b="1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6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26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sz="26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记忆口诀</a:t>
            </a:r>
            <a:r>
              <a:rPr lang="zh-CN" altLang="zh-CN" sz="26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endParaRPr lang="zh-CN" altLang="zh-CN" sz="26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sz="26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祈使句无主语</a:t>
            </a:r>
            <a:r>
              <a:rPr lang="zh-CN" altLang="zh-CN" sz="26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6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主语</a:t>
            </a:r>
            <a:r>
              <a:rPr lang="en-US" altLang="zh-CN" sz="26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zh-CN" altLang="zh-CN" sz="26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常省去</a:t>
            </a:r>
            <a:r>
              <a:rPr lang="zh-CN" altLang="zh-CN" sz="26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endParaRPr lang="zh-CN" altLang="zh-CN" sz="26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sz="26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动词原形当谓语</a:t>
            </a:r>
            <a:r>
              <a:rPr lang="zh-CN" altLang="zh-CN" sz="26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6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句首加</a:t>
            </a:r>
            <a:r>
              <a:rPr lang="en-US" altLang="zh-CN" sz="26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Don</a:t>
            </a:r>
            <a:r>
              <a:rPr lang="en-US" altLang="zh-CN" sz="26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 sz="26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sz="26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变否定</a:t>
            </a:r>
            <a:r>
              <a:rPr lang="zh-CN" altLang="zh-CN" sz="26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endParaRPr lang="zh-CN" altLang="zh-CN" sz="26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sz="26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朗读应当用降调</a:t>
            </a:r>
            <a:r>
              <a:rPr lang="zh-CN" altLang="zh-CN" sz="26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6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句末句点感叹号</a:t>
            </a:r>
            <a:r>
              <a:rPr lang="zh-CN" altLang="zh-CN" sz="2600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26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9464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22184"/>
            <a:ext cx="11485848" cy="3323987"/>
          </a:xfrm>
        </p:spPr>
        <p:txBody>
          <a:bodyPr/>
          <a:lstStyle/>
          <a:p>
            <a:pPr lvl="0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_________him the secret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秘密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will you?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indent="1888490" hangingPunct="0">
              <a:spcAft>
                <a:spcPts val="0"/>
              </a:spcAft>
              <a:tabLst>
                <a:tab pos="4140835" algn="l"/>
                <a:tab pos="4770755" algn="l"/>
                <a:tab pos="6661150" algn="l"/>
                <a:tab pos="909129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Don’t tell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Not to tell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Not telling	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No tell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lvl="0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Please don’t _________outside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Look at the blackboard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indent="1888490" hangingPunct="0">
              <a:spcAft>
                <a:spcPts val="0"/>
              </a:spcAft>
              <a:tabLst>
                <a:tab pos="4140835" algn="l"/>
                <a:tab pos="4770755" algn="l"/>
                <a:tab pos="6661150" algn="l"/>
                <a:tab pos="909129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looking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look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looked	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look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10630" y="1430028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</a:t>
            </a:r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369998" y="2582156"/>
            <a:ext cx="11485848" cy="6568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>
                <a:cs typeface="Times New Roman" panose="02020603050405020304" pitchFamily="18" charset="0"/>
              </a:rPr>
              <a:t>祈使句的否定直接在句首加</a:t>
            </a:r>
            <a:r>
              <a:rPr lang="en-US" altLang="zh-CN"/>
              <a:t>don’t,</a:t>
            </a:r>
            <a:r>
              <a:rPr lang="zh-CN" altLang="zh-CN">
                <a:cs typeface="Times New Roman" panose="02020603050405020304" pitchFamily="18" charset="0"/>
              </a:rPr>
              <a:t>后面跟动词原形。故选</a:t>
            </a:r>
            <a:r>
              <a:rPr lang="en-US" altLang="zh-CN"/>
              <a:t>A</a:t>
            </a:r>
            <a:r>
              <a:rPr lang="zh-CN" altLang="zh-CN">
                <a:cs typeface="Times New Roman" panose="02020603050405020304" pitchFamily="18" charset="0"/>
              </a:rPr>
              <a:t>。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948720" y="3361942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369998" y="4490536"/>
            <a:ext cx="11476704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>
                <a:cs typeface="Times New Roman" panose="02020603050405020304" pitchFamily="18" charset="0"/>
              </a:rPr>
              <a:t>祈使句的否定句中，</a:t>
            </a:r>
            <a:r>
              <a:rPr lang="en-US" altLang="zh-CN">
                <a:cs typeface="Times New Roman" panose="02020603050405020304" pitchFamily="18" charset="0"/>
              </a:rPr>
              <a:t>don’t</a:t>
            </a:r>
            <a:r>
              <a:rPr lang="zh-CN" altLang="zh-CN">
                <a:cs typeface="Times New Roman" panose="02020603050405020304" pitchFamily="18" charset="0"/>
              </a:rPr>
              <a:t>后面跟动词原形。故选</a:t>
            </a:r>
            <a:r>
              <a:rPr lang="en-US" altLang="zh-CN">
                <a:cs typeface="Times New Roman" panose="02020603050405020304" pitchFamily="18" charset="0"/>
              </a:rPr>
              <a:t>B</a:t>
            </a:r>
            <a:r>
              <a:rPr lang="zh-CN" altLang="zh-CN"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562721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algn="dist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4</a:t>
            </a:r>
            <a:r>
              <a:rPr lang="en-US" altLang="zh-CN" dirty="0" smtClean="0">
                <a:solidFill>
                  <a:srgbClr val="00AEEF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               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 should put the old newspapers and the </a:t>
            </a:r>
          </a:p>
          <a:p>
            <a:pPr marL="1785938" indent="7938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glass into _________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3875" hangingPunct="0">
              <a:spcAft>
                <a:spcPts val="0"/>
              </a:spcAft>
              <a:tabLst>
                <a:tab pos="1785938" algn="l"/>
                <a:tab pos="4230688" algn="l"/>
                <a:tab pos="801052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yellow bins	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3875" hangingPunct="0">
              <a:spcAft>
                <a:spcPts val="0"/>
              </a:spcAft>
              <a:tabLst>
                <a:tab pos="1785938" algn="l"/>
                <a:tab pos="4230688" algn="l"/>
                <a:tab pos="801052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blue bins	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3875" hangingPunct="0">
              <a:spcAft>
                <a:spcPts val="0"/>
              </a:spcAft>
              <a:tabLst>
                <a:tab pos="1785938" algn="l"/>
                <a:tab pos="4230688" algn="l"/>
                <a:tab pos="801052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red bins	</a:t>
            </a:r>
            <a:r>
              <a:rPr lang="en-US" altLang="zh-CN" sz="105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</a:p>
          <a:p>
            <a:pPr indent="1793875" hangingPunct="0">
              <a:spcAft>
                <a:spcPts val="0"/>
              </a:spcAft>
              <a:tabLst>
                <a:tab pos="1785938" algn="l"/>
                <a:tab pos="4230688" algn="l"/>
                <a:tab pos="801052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green bins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06774" y="908720"/>
            <a:ext cx="2726199" cy="508032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936508" y="865590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360854" y="4610415"/>
            <a:ext cx="1148584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>
                <a:cs typeface="Times New Roman" panose="02020603050405020304" pitchFamily="18" charset="0"/>
              </a:rPr>
              <a:t>本题考查对环保知识的关注。</a:t>
            </a:r>
            <a:r>
              <a:rPr lang="en-US" altLang="zh-CN">
                <a:cs typeface="Times New Roman" panose="02020603050405020304" pitchFamily="18" charset="0"/>
              </a:rPr>
              <a:t>newspaper</a:t>
            </a:r>
            <a:r>
              <a:rPr lang="zh-CN" altLang="zh-CN">
                <a:cs typeface="Times New Roman" panose="02020603050405020304" pitchFamily="18" charset="0"/>
              </a:rPr>
              <a:t>和</a:t>
            </a:r>
            <a:r>
              <a:rPr lang="en-US" altLang="zh-CN">
                <a:cs typeface="Times New Roman" panose="02020603050405020304" pitchFamily="18" charset="0"/>
              </a:rPr>
              <a:t>glass</a:t>
            </a:r>
            <a:r>
              <a:rPr lang="zh-CN" altLang="zh-CN">
                <a:cs typeface="Times New Roman" panose="02020603050405020304" pitchFamily="18" charset="0"/>
              </a:rPr>
              <a:t>这些可回收的物品应该放在蓝色垃圾箱内。故选</a:t>
            </a:r>
            <a:r>
              <a:rPr lang="en-US" altLang="zh-CN">
                <a:cs typeface="Times New Roman" panose="02020603050405020304" pitchFamily="18" charset="0"/>
              </a:rPr>
              <a:t>B</a:t>
            </a:r>
            <a:r>
              <a:rPr lang="zh-CN" altLang="zh-CN"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790438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078436"/>
            <a:ext cx="11485848" cy="2031325"/>
          </a:xfrm>
        </p:spPr>
        <p:txBody>
          <a:bodyPr/>
          <a:lstStyle/>
          <a:p>
            <a:pPr marL="1776413" indent="-1776413" algn="l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5</a:t>
            </a:r>
            <a:r>
              <a:rPr lang="en-US" altLang="zh-CN" dirty="0" smtClean="0">
                <a:solidFill>
                  <a:srgbClr val="00AEEF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          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summer, I will go to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is the highest area on Earth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3875" hangingPunct="0">
              <a:spcAft>
                <a:spcPts val="0"/>
              </a:spcAft>
              <a:tabLst>
                <a:tab pos="4140835" algn="l"/>
                <a:tab pos="4770755" algn="l"/>
                <a:tab pos="6661150" algn="l"/>
                <a:tab pos="909129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Xizang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Urumqi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Harbin	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Beijing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48134" y="2204583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</a:t>
            </a:r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360854" y="3986480"/>
            <a:ext cx="11485848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dirty="0">
                <a:cs typeface="Times New Roman" panose="02020603050405020304" pitchFamily="18" charset="0"/>
              </a:rPr>
              <a:t>本题考查地理知识。西藏是世界上海拔最高的地区。故选</a:t>
            </a:r>
            <a:r>
              <a:rPr lang="en-US" altLang="zh-CN" dirty="0">
                <a:cs typeface="Times New Roman" panose="02020603050405020304" pitchFamily="18" charset="0"/>
              </a:rPr>
              <a:t>A</a:t>
            </a:r>
            <a:r>
              <a:rPr lang="zh-CN" altLang="zh-CN" dirty="0"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06774" y="2290814"/>
            <a:ext cx="1995513" cy="4431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22096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434</TotalTime>
  <Words>1932</Words>
  <Application>Microsoft Office PowerPoint</Application>
  <PresentationFormat>自定义</PresentationFormat>
  <Paragraphs>199</Paragraphs>
  <Slides>21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21</vt:i4>
      </vt:variant>
    </vt:vector>
  </HeadingPairs>
  <TitlesOfParts>
    <vt:vector size="28" baseType="lpstr">
      <vt:lpstr>黑体</vt:lpstr>
      <vt:lpstr>楷体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412</cp:revision>
  <dcterms:created xsi:type="dcterms:W3CDTF">2020-11-06T05:24:00Z</dcterms:created>
  <dcterms:modified xsi:type="dcterms:W3CDTF">2025-06-16T02:23:03Z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